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73" r:id="rId6"/>
    <p:sldId id="260" r:id="rId7"/>
    <p:sldId id="274" r:id="rId8"/>
    <p:sldId id="261" r:id="rId9"/>
    <p:sldId id="275" r:id="rId10"/>
    <p:sldId id="277" r:id="rId11"/>
    <p:sldId id="262" r:id="rId12"/>
    <p:sldId id="276" r:id="rId13"/>
    <p:sldId id="278" r:id="rId14"/>
    <p:sldId id="264" r:id="rId15"/>
    <p:sldId id="279" r:id="rId16"/>
    <p:sldId id="267" r:id="rId17"/>
    <p:sldId id="268" r:id="rId18"/>
    <p:sldId id="269" r:id="rId19"/>
    <p:sldId id="270" r:id="rId20"/>
    <p:sldId id="271" r:id="rId21"/>
    <p:sldId id="272" r:id="rId22"/>
    <p:sldId id="266" r:id="rId23"/>
    <p:sldId id="26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01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88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2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6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108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32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2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6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229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381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0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2C3CA-2147-4FB7-AD39-56DDAD79E36A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13562-9180-4A1A-843A-50D3CDAD4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740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larc.unt.edu/techreports/LARC-2011-01.pdf" TargetMode="External"/><Relationship Id="rId2" Type="http://schemas.openxmlformats.org/officeDocument/2006/relationships/hyperlink" Target="http://www.gamasutra.com/view/feature/134685/postmortem_capcoms_okamiden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dBmIkEvEBtA" TargetMode="External"/><Relationship Id="rId5" Type="http://schemas.openxmlformats.org/officeDocument/2006/relationships/hyperlink" Target="http://www.gamasutra.com/view/news/186359/Video_Designing_puzzles_that_make_players_feel_smart.php" TargetMode="External"/><Relationship Id="rId4" Type="http://schemas.openxmlformats.org/officeDocument/2006/relationships/hyperlink" Target="http://www.gnomestew.com/gming-advice/what-legend-of-zelda-can-take-us-about-dungeon-design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tay.kinja.com/what-makes-the-perfect-horror-game-1619847904" TargetMode="External"/><Relationship Id="rId3" Type="http://schemas.openxmlformats.org/officeDocument/2006/relationships/hyperlink" Target="http://silenthillheaven.com/shsm/shsm_postmortem/" TargetMode="External"/><Relationship Id="rId7" Type="http://schemas.openxmlformats.org/officeDocument/2006/relationships/hyperlink" Target="http://horror.dreamdawn.com/?p=202230" TargetMode="External"/><Relationship Id="rId2" Type="http://schemas.openxmlformats.org/officeDocument/2006/relationships/hyperlink" Target="http://www.gamasutra.com/view/feature/223931/game_design_deep_dive_amnesias_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masutra.com/view/news/126963/Opinion_How_To_Make_A_Scary_Game.php" TargetMode="External"/><Relationship Id="rId5" Type="http://schemas.openxmlformats.org/officeDocument/2006/relationships/hyperlink" Target="http://gamasutra.com/blogs/KoenDeetman/20141111/229864/Horror_Game_Design_Can_Be_Scary.php" TargetMode="External"/><Relationship Id="rId4" Type="http://schemas.openxmlformats.org/officeDocument/2006/relationships/hyperlink" Target="http://www.gamasutra.com/view/feature/131762/postmortem_thief_the_dark_project.php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amedevelopment.tutsplus.com/articles/15-analyses-post-mortems-and-game-design-docs--gamedev-11554" TargetMode="External"/><Relationship Id="rId2" Type="http://schemas.openxmlformats.org/officeDocument/2006/relationships/hyperlink" Target="http://www.gdcvault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evel-design.org/" TargetMode="External"/><Relationship Id="rId5" Type="http://schemas.openxmlformats.org/officeDocument/2006/relationships/hyperlink" Target="http://www.pixelprospector.com/the-big-list-of-postmortems/" TargetMode="External"/><Relationship Id="rId4" Type="http://schemas.openxmlformats.org/officeDocument/2006/relationships/hyperlink" Target="http://www.gamasutra.com/view/news/238773/10_seminal_game_postmortems_every_developer_should_read.php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cg.wikidot.com/" TargetMode="External"/><Relationship Id="rId2" Type="http://schemas.openxmlformats.org/officeDocument/2006/relationships/hyperlink" Target="http://web.cse.ohio-state.edu/~crawfis/GameDesign/PCG-Course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cgbook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unity3d.com/Manual/LightingOverview.html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asutra.com/blogs/EricSchwarz/20120328/167397/MiniGames_and_the_Compartmentalizing_of_Design.php" TargetMode="External"/><Relationship Id="rId2" Type="http://schemas.openxmlformats.org/officeDocument/2006/relationships/hyperlink" Target="http://gamedevelopment.tutsplus.com/articles/designing-rpg-mini-games-and-getting-them-right--gamedev-14226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up.com/news/postmortem-unreal-tournament-3" TargetMode="External"/><Relationship Id="rId2" Type="http://schemas.openxmlformats.org/officeDocument/2006/relationships/hyperlink" Target="http://www.gdcvault.com/play/1014236/Quak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gamasutra.com/blogs/BobbyRoss/20140720/221342/The_Visual_Guide_to_Multiplayer_Level_Design.php" TargetMode="External"/><Relationship Id="rId4" Type="http://schemas.openxmlformats.org/officeDocument/2006/relationships/hyperlink" Target="http://www.gamasutra.com/view/feature/131767/secrets_of_the_sages_level_design.php?print=1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Au’15 select topics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Matt Boggus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51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platformer/puzzler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Okamiden post mortem</a:t>
            </a:r>
            <a:r>
              <a:rPr lang="en-US" dirty="0" smtClean="0"/>
              <a:t> 2011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Procedural generation of Sokoban puzzles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What Legend of Zelda Can Teach Us about Dungeon </a:t>
            </a:r>
            <a:r>
              <a:rPr lang="en-US" dirty="0" smtClean="0">
                <a:hlinkClick r:id="rId4"/>
              </a:rPr>
              <a:t>Design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Video: Designing puzzles that make players feel smart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6"/>
              </a:rPr>
              <a:t>Video</a:t>
            </a:r>
            <a:r>
              <a:rPr lang="en-US" dirty="0">
                <a:hlinkClick r:id="rId6"/>
              </a:rPr>
              <a:t>: Game Maker's Toolkit - Super Mario 3D World's 4 Step Level </a:t>
            </a:r>
            <a:r>
              <a:rPr lang="en-US" dirty="0" smtClean="0">
                <a:hlinkClick r:id="rId6"/>
              </a:rPr>
              <a:t>Design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0942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Exemplar games: Silent Hill, Amnesia: the Dark Descent, Eternal Darkness, parts of the Thief series</a:t>
            </a:r>
          </a:p>
          <a:p>
            <a:endParaRPr lang="en-US" dirty="0" smtClean="0"/>
          </a:p>
          <a:p>
            <a:r>
              <a:rPr lang="en-US" dirty="0" smtClean="0"/>
              <a:t>Common technical elements and challenges</a:t>
            </a:r>
            <a:endParaRPr lang="en-US" dirty="0"/>
          </a:p>
          <a:p>
            <a:pPr lvl="1"/>
            <a:r>
              <a:rPr lang="en-US" dirty="0" smtClean="0"/>
              <a:t>Environment </a:t>
            </a:r>
            <a:r>
              <a:rPr lang="en-US" dirty="0" smtClean="0"/>
              <a:t>and level design</a:t>
            </a:r>
          </a:p>
          <a:p>
            <a:pPr lvl="2"/>
            <a:r>
              <a:rPr lang="en-US" dirty="0" smtClean="0"/>
              <a:t>Physics if there are objects to interact with</a:t>
            </a:r>
          </a:p>
          <a:p>
            <a:pPr lvl="2"/>
            <a:r>
              <a:rPr lang="en-US" dirty="0" smtClean="0"/>
              <a:t>AI (may or may not be aggressive against the player)</a:t>
            </a:r>
          </a:p>
          <a:p>
            <a:pPr lvl="1"/>
            <a:r>
              <a:rPr lang="en-US" dirty="0" smtClean="0"/>
              <a:t>Sound design and special effects</a:t>
            </a:r>
          </a:p>
          <a:p>
            <a:pPr lvl="1"/>
            <a:r>
              <a:rPr lang="en-US" dirty="0" smtClean="0"/>
              <a:t>Graphics design and special effects</a:t>
            </a:r>
          </a:p>
          <a:p>
            <a:pPr lvl="1"/>
            <a:r>
              <a:rPr lang="en-US" dirty="0" smtClean="0"/>
              <a:t>Puzzle design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692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Horror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Game Design Deep Dive: </a:t>
            </a:r>
            <a:r>
              <a:rPr lang="en-US" i="1" dirty="0">
                <a:hlinkClick r:id="rId2"/>
              </a:rPr>
              <a:t>Amnesia</a:t>
            </a:r>
            <a:r>
              <a:rPr lang="en-US" dirty="0">
                <a:hlinkClick r:id="rId2"/>
              </a:rPr>
              <a:t>'s 'Sanity </a:t>
            </a:r>
            <a:r>
              <a:rPr lang="en-US" dirty="0" smtClean="0">
                <a:hlinkClick r:id="rId2"/>
              </a:rPr>
              <a:t>Meter‘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://silenthillheaven.com/shsm/shsm_postmortem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http://www.gamasutra.com/view/feature/131762/postmortem_thief_the_dark_project.php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gamasutra.com/blogs/KoenDeetman/20141111/229864/Horror_Game_Design_Can_Be_Scary.php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http</a:t>
            </a:r>
            <a:r>
              <a:rPr lang="en-US" dirty="0">
                <a:hlinkClick r:id="rId6"/>
              </a:rPr>
              <a:t>://</a:t>
            </a:r>
            <a:r>
              <a:rPr lang="en-US" dirty="0" smtClean="0">
                <a:hlinkClick r:id="rId6"/>
              </a:rPr>
              <a:t>www.gamasutra.com/view/news/126963/Opinion_How_To_Make_A_Scary_Game.php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7"/>
              </a:rPr>
              <a:t>http</a:t>
            </a:r>
            <a:r>
              <a:rPr lang="en-US" dirty="0">
                <a:hlinkClick r:id="rId7"/>
              </a:rPr>
              <a:t>://horror.dreamdawn.com/?</a:t>
            </a:r>
            <a:r>
              <a:rPr lang="en-US" dirty="0" smtClean="0">
                <a:hlinkClick r:id="rId7"/>
              </a:rPr>
              <a:t>p=202230</a:t>
            </a:r>
            <a:endParaRPr lang="en-US" dirty="0" smtClean="0"/>
          </a:p>
          <a:p>
            <a:r>
              <a:rPr lang="en-US" dirty="0">
                <a:hlinkClick r:id="rId8"/>
              </a:rPr>
              <a:t>http://</a:t>
            </a:r>
            <a:r>
              <a:rPr lang="en-US" dirty="0" smtClean="0">
                <a:hlinkClick r:id="rId8"/>
              </a:rPr>
              <a:t>tay.kinja.com/what-makes-the-perfect-horror-game-1619847904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64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miscellaneous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://www.gdcvault.com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3"/>
              </a:rPr>
              <a:t>http://gamedevelopment.tutsplus.com/articles/15-analyses-post-mortems-and-game-design-docs--gamedev-11554</a:t>
            </a:r>
            <a:endParaRPr lang="en-US" dirty="0"/>
          </a:p>
          <a:p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www.gamasutra.com/view/news/238773/10_seminal_game_postmortems_every_developer_should_read.php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5"/>
              </a:rPr>
              <a:t>http://www.pixelprospector.com/the-big-list-of-postmortems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>
                <a:hlinkClick r:id="rId6"/>
              </a:rPr>
              <a:t>http://level-design.org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4783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technology topics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60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 on character animation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092" y="1825625"/>
            <a:ext cx="9971816" cy="4351338"/>
          </a:xfrm>
        </p:spPr>
      </p:pic>
      <p:sp>
        <p:nvSpPr>
          <p:cNvPr id="8" name="Rectangle 7"/>
          <p:cNvSpPr/>
          <p:nvPr/>
        </p:nvSpPr>
        <p:spPr>
          <a:xfrm>
            <a:off x="1110092" y="6211669"/>
            <a:ext cx="9971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http://docs.unity3d.com/432/Documentation/Manual/MecanimAnimationSystem.html</a:t>
            </a:r>
          </a:p>
        </p:txBody>
      </p:sp>
    </p:spTree>
    <p:extLst>
      <p:ext uri="{BB962C8B-B14F-4D97-AF65-F5344CB8AC3E}">
        <p14:creationId xmlns:p14="http://schemas.microsoft.com/office/powerpoint/2010/main" val="2750144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 technology topics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Unsuitable</a:t>
            </a:r>
            <a:endParaRPr lang="en-US" dirty="0"/>
          </a:p>
          <a:p>
            <a:pPr lvl="1"/>
            <a:r>
              <a:rPr lang="en-US" dirty="0"/>
              <a:t>Point A to point B pathfinding (ex: A</a:t>
            </a:r>
            <a:r>
              <a:rPr lang="en-US" dirty="0" smtClean="0"/>
              <a:t>*)</a:t>
            </a:r>
          </a:p>
          <a:p>
            <a:pPr lvl="1"/>
            <a:r>
              <a:rPr lang="en-US" dirty="0" smtClean="0"/>
              <a:t>State machines</a:t>
            </a:r>
          </a:p>
          <a:p>
            <a:pPr lvl="1"/>
            <a:r>
              <a:rPr lang="en-US" dirty="0" smtClean="0"/>
              <a:t>Search algorithms</a:t>
            </a:r>
            <a:endParaRPr lang="en-US" dirty="0"/>
          </a:p>
          <a:p>
            <a:r>
              <a:rPr lang="en-US" dirty="0" smtClean="0"/>
              <a:t>Suitable</a:t>
            </a:r>
          </a:p>
          <a:p>
            <a:pPr lvl="1"/>
            <a:r>
              <a:rPr lang="en-US" dirty="0" smtClean="0"/>
              <a:t>Use cases / </a:t>
            </a:r>
            <a:r>
              <a:rPr lang="en-US" dirty="0"/>
              <a:t>genre specific AI </a:t>
            </a:r>
            <a:r>
              <a:rPr lang="en-US" dirty="0" smtClean="0"/>
              <a:t>/ case studies from commercial games</a:t>
            </a:r>
            <a:endParaRPr lang="en-US" dirty="0"/>
          </a:p>
          <a:p>
            <a:pPr lvl="1"/>
            <a:r>
              <a:rPr lang="en-US" dirty="0" smtClean="0"/>
              <a:t>Fuzzy logic</a:t>
            </a:r>
          </a:p>
          <a:p>
            <a:pPr lvl="1"/>
            <a:r>
              <a:rPr lang="en-US" dirty="0" smtClean="0"/>
              <a:t>Advanced pathfinding (dynamic environments, multiple goals or agents)</a:t>
            </a:r>
          </a:p>
          <a:p>
            <a:pPr lvl="1"/>
            <a:r>
              <a:rPr lang="en-US" dirty="0" smtClean="0"/>
              <a:t>Machine learning / changing behavior during run-time</a:t>
            </a:r>
          </a:p>
          <a:p>
            <a:pPr lvl="1"/>
            <a:r>
              <a:rPr lang="en-US" dirty="0" smtClean="0"/>
              <a:t>Emulating human game playing behavior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0494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Unsuitable</a:t>
            </a:r>
          </a:p>
          <a:p>
            <a:pPr lvl="1"/>
            <a:r>
              <a:rPr lang="en-US" dirty="0" smtClean="0"/>
              <a:t>Rigid body dynamics</a:t>
            </a:r>
          </a:p>
          <a:p>
            <a:r>
              <a:rPr lang="en-US" dirty="0" smtClean="0"/>
              <a:t>Suitable</a:t>
            </a:r>
          </a:p>
          <a:p>
            <a:pPr lvl="1"/>
            <a:r>
              <a:rPr lang="en-US" dirty="0" smtClean="0"/>
              <a:t>Specific use cases </a:t>
            </a:r>
            <a:r>
              <a:rPr lang="en-US" dirty="0"/>
              <a:t>/ case studies from commercial </a:t>
            </a:r>
            <a:r>
              <a:rPr lang="en-US" dirty="0" smtClean="0"/>
              <a:t>games</a:t>
            </a:r>
          </a:p>
          <a:p>
            <a:pPr lvl="2"/>
            <a:r>
              <a:rPr lang="en-US" dirty="0" smtClean="0"/>
              <a:t>Cloth, object destruction or deformation, ragdolls, cartoon physics, fluids</a:t>
            </a:r>
          </a:p>
          <a:p>
            <a:pPr lvl="1"/>
            <a:r>
              <a:rPr lang="en-US" dirty="0" smtClean="0"/>
              <a:t>History and evaluation of the use of physics in games</a:t>
            </a:r>
          </a:p>
          <a:p>
            <a:pPr lvl="1"/>
            <a:r>
              <a:rPr lang="en-US" dirty="0" smtClean="0"/>
              <a:t>Tutorial on a specific physics engine (Unity v5.0 </a:t>
            </a:r>
            <a:r>
              <a:rPr lang="en-US" dirty="0"/>
              <a:t>uses </a:t>
            </a:r>
            <a:r>
              <a:rPr lang="en-US" dirty="0" err="1"/>
              <a:t>Nvidia's</a:t>
            </a:r>
            <a:r>
              <a:rPr lang="en-US" dirty="0"/>
              <a:t> </a:t>
            </a:r>
            <a:r>
              <a:rPr lang="en-US" dirty="0" smtClean="0"/>
              <a:t>PhysX v3.3)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8142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Automated game evaluation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Locating or creating datasets for analysis</a:t>
            </a:r>
          </a:p>
          <a:p>
            <a:pPr lvl="1"/>
            <a:r>
              <a:rPr lang="en-US" dirty="0" smtClean="0"/>
              <a:t>Sales, reviews, marketing, classification (by genre, development team, etc.)</a:t>
            </a:r>
          </a:p>
          <a:p>
            <a:r>
              <a:rPr lang="en-US" dirty="0" smtClean="0"/>
              <a:t>Use cases – evaluate fun (challenge, fantasy, curiosity, …) of</a:t>
            </a:r>
          </a:p>
          <a:p>
            <a:pPr lvl="1"/>
            <a:r>
              <a:rPr lang="en-US" dirty="0" smtClean="0"/>
              <a:t>Environments, levels, gameplay mechanics, …</a:t>
            </a:r>
          </a:p>
          <a:p>
            <a:r>
              <a:rPr lang="en-US" dirty="0" smtClean="0"/>
              <a:t>Finding bottlenecks common in game development projects</a:t>
            </a:r>
          </a:p>
          <a:p>
            <a:r>
              <a:rPr lang="en-US" dirty="0" smtClean="0"/>
              <a:t>Game AI Turing Test</a:t>
            </a:r>
          </a:p>
          <a:p>
            <a:r>
              <a:rPr lang="en-US" dirty="0" smtClean="0"/>
              <a:t>Patterns in game design and development</a:t>
            </a:r>
          </a:p>
          <a:p>
            <a:r>
              <a:rPr lang="en-US" dirty="0" smtClean="0"/>
              <a:t>Methods and terminology of playtesting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24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content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Procedural</a:t>
            </a:r>
          </a:p>
          <a:p>
            <a:pPr lvl="1"/>
            <a:r>
              <a:rPr lang="en-US" dirty="0" smtClean="0"/>
              <a:t>Made automatically (or semi-automatically) instead of entirely by an artist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Textures</a:t>
            </a:r>
          </a:p>
          <a:p>
            <a:pPr lvl="1"/>
            <a:r>
              <a:rPr lang="en-US" dirty="0" smtClean="0"/>
              <a:t>Models (terrain, plants, cities, buildings, …)</a:t>
            </a:r>
          </a:p>
          <a:p>
            <a:pPr lvl="1"/>
            <a:r>
              <a:rPr lang="en-US" dirty="0" smtClean="0"/>
              <a:t>Level / maps</a:t>
            </a:r>
          </a:p>
          <a:p>
            <a:pPr lvl="1"/>
            <a:r>
              <a:rPr lang="en-US" dirty="0" smtClean="0"/>
              <a:t>Distribution of clutter/objects (generation of random samples)</a:t>
            </a:r>
          </a:p>
          <a:p>
            <a:pPr lvl="1"/>
            <a:r>
              <a:rPr lang="en-US" dirty="0" smtClean="0"/>
              <a:t>Sound effects and music</a:t>
            </a:r>
          </a:p>
          <a:p>
            <a:pPr lvl="1"/>
            <a:r>
              <a:rPr lang="en-US" dirty="0" smtClean="0"/>
              <a:t>Gameplay mechanics and balancing</a:t>
            </a:r>
          </a:p>
          <a:p>
            <a:pPr lvl="1"/>
            <a:endParaRPr lang="en-US" dirty="0" smtClean="0"/>
          </a:p>
          <a:p>
            <a:r>
              <a:rPr lang="en-US" dirty="0">
                <a:hlinkClick r:id="rId2"/>
              </a:rPr>
              <a:t>SP 2015 research course</a:t>
            </a:r>
            <a:r>
              <a:rPr lang="en-US" dirty="0"/>
              <a:t> at OSU</a:t>
            </a:r>
          </a:p>
          <a:p>
            <a:r>
              <a:rPr lang="en-US" dirty="0"/>
              <a:t>Procedural Content Generation Wiki – </a:t>
            </a:r>
            <a:r>
              <a:rPr lang="en-US" dirty="0">
                <a:hlinkClick r:id="rId3"/>
              </a:rPr>
              <a:t>http://pcg.wikidot.com/</a:t>
            </a:r>
            <a:endParaRPr lang="en-US" dirty="0"/>
          </a:p>
          <a:p>
            <a:r>
              <a:rPr lang="en-US" dirty="0"/>
              <a:t>Procedural Content Generation in </a:t>
            </a:r>
            <a:r>
              <a:rPr lang="en-US" dirty="0" smtClean="0"/>
              <a:t>Games eBook –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://pcgbook.com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9586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o’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Game genres</a:t>
            </a:r>
          </a:p>
          <a:p>
            <a:pPr lvl="1"/>
            <a:r>
              <a:rPr lang="en-US" dirty="0" smtClean="0"/>
              <a:t>Party </a:t>
            </a:r>
            <a:r>
              <a:rPr lang="en-US" dirty="0" err="1" smtClean="0"/>
              <a:t>minigames</a:t>
            </a:r>
            <a:endParaRPr lang="en-US" dirty="0" smtClean="0"/>
          </a:p>
          <a:p>
            <a:pPr lvl="1"/>
            <a:r>
              <a:rPr lang="en-US" dirty="0" smtClean="0"/>
              <a:t>Arena first person shooter</a:t>
            </a:r>
          </a:p>
          <a:p>
            <a:pPr lvl="1"/>
            <a:r>
              <a:rPr lang="en-US" dirty="0" smtClean="0"/>
              <a:t>3D platformer/puzzler</a:t>
            </a:r>
            <a:endParaRPr lang="en-US" dirty="0" smtClean="0"/>
          </a:p>
          <a:p>
            <a:pPr lvl="1"/>
            <a:r>
              <a:rPr lang="en-US" dirty="0" smtClean="0"/>
              <a:t>Horror</a:t>
            </a:r>
          </a:p>
          <a:p>
            <a:r>
              <a:rPr lang="en-US" dirty="0" smtClean="0"/>
              <a:t>Game technology topics</a:t>
            </a:r>
          </a:p>
          <a:p>
            <a:pPr lvl="1"/>
            <a:r>
              <a:rPr lang="en-US" dirty="0" err="1" smtClean="0"/>
              <a:t>Shaders</a:t>
            </a:r>
            <a:r>
              <a:rPr lang="en-US" dirty="0" smtClean="0"/>
              <a:t>/graphics</a:t>
            </a:r>
          </a:p>
          <a:p>
            <a:pPr lvl="1"/>
            <a:r>
              <a:rPr lang="en-US" dirty="0" smtClean="0"/>
              <a:t>Procedural Content</a:t>
            </a:r>
          </a:p>
          <a:p>
            <a:pPr lvl="1"/>
            <a:r>
              <a:rPr lang="en-US" dirty="0" smtClean="0"/>
              <a:t>Physics</a:t>
            </a:r>
          </a:p>
          <a:p>
            <a:pPr lvl="1"/>
            <a:r>
              <a:rPr lang="en-US" dirty="0" smtClean="0"/>
              <a:t>Sound</a:t>
            </a:r>
          </a:p>
          <a:p>
            <a:pPr lvl="1"/>
            <a:r>
              <a:rPr lang="en-US" dirty="0" smtClean="0"/>
              <a:t>Illumination</a:t>
            </a:r>
          </a:p>
          <a:p>
            <a:pPr lvl="1"/>
            <a:r>
              <a:rPr lang="en-US" dirty="0" smtClean="0"/>
              <a:t>AI</a:t>
            </a:r>
          </a:p>
          <a:p>
            <a:pPr lvl="1"/>
            <a:r>
              <a:rPr lang="en-US" dirty="0" smtClean="0"/>
              <a:t>Networking</a:t>
            </a:r>
          </a:p>
          <a:p>
            <a:pPr lvl="1"/>
            <a:r>
              <a:rPr lang="en-US" dirty="0" smtClean="0"/>
              <a:t>Automatic evaluation of games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8523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Procedurally creating sound and music</a:t>
            </a:r>
          </a:p>
          <a:p>
            <a:endParaRPr lang="en-US" dirty="0" smtClean="0"/>
          </a:p>
          <a:p>
            <a:r>
              <a:rPr lang="en-US" dirty="0" smtClean="0"/>
              <a:t>Evaluating or classifying songs automatically</a:t>
            </a:r>
          </a:p>
          <a:p>
            <a:endParaRPr lang="en-US" dirty="0"/>
          </a:p>
          <a:p>
            <a:r>
              <a:rPr lang="en-US" dirty="0" smtClean="0"/>
              <a:t>Composing or sequencing tracks during run-time</a:t>
            </a:r>
          </a:p>
          <a:p>
            <a:endParaRPr lang="en-US" dirty="0" smtClean="0"/>
          </a:p>
          <a:p>
            <a:r>
              <a:rPr lang="en-US" dirty="0"/>
              <a:t>Tutorial on </a:t>
            </a:r>
            <a:r>
              <a:rPr lang="en-US" dirty="0" smtClean="0"/>
              <a:t>specific 3D sound software libraries</a:t>
            </a:r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94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Illumination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 practices, problems, and limitations of illumination in games</a:t>
            </a:r>
          </a:p>
          <a:p>
            <a:r>
              <a:rPr lang="en-US" dirty="0" smtClean="0"/>
              <a:t>Study on the performance limitations of Unity’s lighting implementation</a:t>
            </a:r>
          </a:p>
          <a:p>
            <a:r>
              <a:rPr lang="en-US" dirty="0" smtClean="0"/>
              <a:t>Tutorial on Unity’s lighting features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docs.unity3d.com/Manual/LightingOverview.html</a:t>
            </a:r>
            <a:endParaRPr lang="en-US" dirty="0" smtClean="0"/>
          </a:p>
          <a:p>
            <a:r>
              <a:rPr lang="en-US" dirty="0" smtClean="0"/>
              <a:t>Alternative real-time illumination techniques</a:t>
            </a:r>
          </a:p>
          <a:p>
            <a:r>
              <a:rPr lang="en-US" dirty="0" smtClean="0"/>
              <a:t>Global illumination algorithms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348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Common practices and problems in networking for games</a:t>
            </a:r>
          </a:p>
          <a:p>
            <a:pPr lvl="1"/>
            <a:r>
              <a:rPr lang="en-US" dirty="0" smtClean="0"/>
              <a:t>Latency</a:t>
            </a:r>
          </a:p>
          <a:p>
            <a:pPr lvl="1"/>
            <a:r>
              <a:rPr lang="en-US" dirty="0" smtClean="0"/>
              <a:t>Cheating</a:t>
            </a:r>
          </a:p>
          <a:p>
            <a:pPr lvl="1"/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Massively multiplayer games (can include a look at parallel programming)</a:t>
            </a:r>
          </a:p>
          <a:p>
            <a:endParaRPr lang="en-US" dirty="0" smtClean="0"/>
          </a:p>
          <a:p>
            <a:r>
              <a:rPr lang="en-US" dirty="0"/>
              <a:t>Tutorial on </a:t>
            </a:r>
            <a:r>
              <a:rPr lang="en-US" dirty="0" smtClean="0"/>
              <a:t>specific networking libraries or primitive objects for implementing your own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429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Shaders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Real-time rendering concepts and the graphics pipeline</a:t>
            </a:r>
          </a:p>
          <a:p>
            <a:r>
              <a:rPr lang="en-US" dirty="0" smtClean="0"/>
              <a:t>Example implementations of common rendering effects</a:t>
            </a:r>
          </a:p>
          <a:p>
            <a:r>
              <a:rPr lang="en-US" dirty="0" smtClean="0"/>
              <a:t>Tutorial on </a:t>
            </a:r>
          </a:p>
          <a:p>
            <a:pPr lvl="1"/>
            <a:r>
              <a:rPr lang="en-US" dirty="0" smtClean="0"/>
              <a:t>using and modifying pre-made </a:t>
            </a:r>
            <a:r>
              <a:rPr lang="en-US" dirty="0" err="1" smtClean="0"/>
              <a:t>shaders</a:t>
            </a:r>
            <a:endParaRPr lang="en-US" dirty="0" smtClean="0"/>
          </a:p>
          <a:p>
            <a:pPr lvl="1"/>
            <a:r>
              <a:rPr lang="en-US" dirty="0" smtClean="0"/>
              <a:t>writing your own </a:t>
            </a:r>
            <a:r>
              <a:rPr lang="en-US" dirty="0" err="1" smtClean="0"/>
              <a:t>shaders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19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genres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43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mini-games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Exemplar games: Mario Party, Fusion Frenzy, </a:t>
            </a:r>
            <a:r>
              <a:rPr lang="en-US" dirty="0" err="1" smtClean="0"/>
              <a:t>Rayman</a:t>
            </a:r>
            <a:r>
              <a:rPr lang="en-US" dirty="0" smtClean="0"/>
              <a:t> Raving </a:t>
            </a:r>
            <a:r>
              <a:rPr lang="en-US" dirty="0" err="1" smtClean="0"/>
              <a:t>Rabbids</a:t>
            </a:r>
            <a:r>
              <a:rPr lang="en-US" dirty="0" smtClean="0"/>
              <a:t>, </a:t>
            </a:r>
            <a:r>
              <a:rPr lang="en-US" dirty="0" err="1" smtClean="0"/>
              <a:t>WarioWare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technical elements and challenges</a:t>
            </a:r>
          </a:p>
          <a:p>
            <a:pPr lvl="1"/>
            <a:r>
              <a:rPr lang="en-US" dirty="0" smtClean="0"/>
              <a:t>Transitioning to different game states</a:t>
            </a:r>
          </a:p>
          <a:p>
            <a:pPr lvl="1"/>
            <a:r>
              <a:rPr lang="en-US" dirty="0" smtClean="0"/>
              <a:t>Lots of simple gameplay logic scripting (</a:t>
            </a:r>
            <a:r>
              <a:rPr lang="en-US" dirty="0" err="1" smtClean="0"/>
              <a:t>ai</a:t>
            </a:r>
            <a:r>
              <a:rPr lang="en-US" dirty="0" smtClean="0"/>
              <a:t> players may greatly increase this)</a:t>
            </a:r>
          </a:p>
          <a:p>
            <a:pPr lvl="1"/>
            <a:r>
              <a:rPr lang="en-US" dirty="0" smtClean="0"/>
              <a:t>Deep menus or game logic for choosing/computing which mini-game is next</a:t>
            </a:r>
          </a:p>
          <a:p>
            <a:pPr lvl="1"/>
            <a:r>
              <a:rPr lang="en-US" dirty="0" smtClean="0"/>
              <a:t>Handling multiple input devices simultaneously</a:t>
            </a:r>
          </a:p>
          <a:p>
            <a:pPr lvl="1"/>
            <a:r>
              <a:rPr lang="en-US" dirty="0" smtClean="0"/>
              <a:t>Camera and rendering options for </a:t>
            </a:r>
            <a:r>
              <a:rPr lang="en-US" dirty="0" err="1" smtClean="0"/>
              <a:t>splitscreen</a:t>
            </a:r>
            <a:endParaRPr lang="en-US" dirty="0"/>
          </a:p>
          <a:p>
            <a:pPr lvl="1"/>
            <a:r>
              <a:rPr lang="en-US" dirty="0" smtClean="0"/>
              <a:t>Character animation</a:t>
            </a:r>
          </a:p>
        </p:txBody>
      </p:sp>
    </p:spTree>
    <p:extLst>
      <p:ext uri="{BB962C8B-B14F-4D97-AF65-F5344CB8AC3E}">
        <p14:creationId xmlns:p14="http://schemas.microsoft.com/office/powerpoint/2010/main" val="41205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Party mini-games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Designing RPG Mini-Games (and Getting Them Right)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Mini-Games and the Compartmentalizing of Design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93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Arena first person shooter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Exemplar games: Doom, Quake, Unreal Tournament, </a:t>
            </a:r>
            <a:r>
              <a:rPr lang="en-US" dirty="0" err="1" smtClean="0"/>
              <a:t>TimeSplitters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technical elements and challenges</a:t>
            </a:r>
          </a:p>
          <a:p>
            <a:pPr lvl="1"/>
            <a:r>
              <a:rPr lang="en-US" dirty="0" smtClean="0"/>
              <a:t>Collision detection (object intersection, </a:t>
            </a:r>
            <a:r>
              <a:rPr lang="en-US" dirty="0" err="1" smtClean="0"/>
              <a:t>raycasting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Physics (choosing movement speed(s), interactive objects)</a:t>
            </a:r>
          </a:p>
          <a:p>
            <a:pPr lvl="1"/>
            <a:r>
              <a:rPr lang="en-US" dirty="0" smtClean="0"/>
              <a:t>Level design and balancing</a:t>
            </a:r>
          </a:p>
          <a:p>
            <a:pPr lvl="2"/>
            <a:r>
              <a:rPr lang="en-US" dirty="0" smtClean="0"/>
              <a:t>If extra large levels are desired, </a:t>
            </a:r>
            <a:r>
              <a:rPr lang="en-US" dirty="0"/>
              <a:t>l</a:t>
            </a:r>
            <a:r>
              <a:rPr lang="en-US" dirty="0" smtClean="0"/>
              <a:t>evel of detail techniques</a:t>
            </a:r>
          </a:p>
          <a:p>
            <a:pPr lvl="1"/>
            <a:r>
              <a:rPr lang="en-US" dirty="0" smtClean="0"/>
              <a:t>Scripting weapons</a:t>
            </a:r>
          </a:p>
          <a:p>
            <a:pPr lvl="1"/>
            <a:r>
              <a:rPr lang="en-US" dirty="0" smtClean="0"/>
              <a:t>Input remapping and sensitivity levels</a:t>
            </a:r>
          </a:p>
          <a:p>
            <a:pPr lvl="1"/>
            <a:r>
              <a:rPr lang="en-US" dirty="0" smtClean="0"/>
              <a:t>Enemy AI – tactics, difficulty/skill</a:t>
            </a:r>
          </a:p>
          <a:p>
            <a:pPr lvl="1"/>
            <a:r>
              <a:rPr lang="en-US" dirty="0" smtClean="0"/>
              <a:t>Character animation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14419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Arena first person shooter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2"/>
              </a:rPr>
              <a:t>Quake post mortem</a:t>
            </a:r>
            <a:r>
              <a:rPr lang="en-US" dirty="0" smtClean="0"/>
              <a:t> 1997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Unreal Tournament 3 post mortem</a:t>
            </a:r>
            <a:r>
              <a:rPr lang="en-US" dirty="0" smtClean="0"/>
              <a:t>  2008</a:t>
            </a:r>
            <a:endParaRPr lang="en-US" dirty="0"/>
          </a:p>
          <a:p>
            <a:endParaRPr lang="en-US" dirty="0"/>
          </a:p>
          <a:p>
            <a:r>
              <a:rPr lang="en-US" dirty="0" smtClean="0">
                <a:hlinkClick r:id="rId4"/>
              </a:rPr>
              <a:t>Secrets of the Sages: Level </a:t>
            </a:r>
            <a:r>
              <a:rPr lang="en-US" dirty="0" smtClean="0">
                <a:hlinkClick r:id="rId4"/>
              </a:rPr>
              <a:t>Design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5"/>
              </a:rPr>
              <a:t>The Visual Guide to Multiplayer Level Design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05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platformer/puzzler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Exemplar games: </a:t>
            </a:r>
            <a:r>
              <a:rPr lang="en-US" dirty="0" smtClean="0"/>
              <a:t>Mario 64, The </a:t>
            </a:r>
            <a:r>
              <a:rPr lang="en-US" dirty="0" smtClean="0"/>
              <a:t>Legend of Zelda, </a:t>
            </a:r>
            <a:r>
              <a:rPr lang="en-US" dirty="0" err="1" smtClean="0"/>
              <a:t>Okami</a:t>
            </a:r>
            <a:r>
              <a:rPr lang="en-US" dirty="0" smtClean="0"/>
              <a:t>, </a:t>
            </a:r>
            <a:r>
              <a:rPr lang="en-US" dirty="0" err="1" smtClean="0"/>
              <a:t>Darksiders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Common technical elements and challenges</a:t>
            </a:r>
          </a:p>
          <a:p>
            <a:pPr lvl="1"/>
            <a:r>
              <a:rPr lang="en-US" dirty="0" smtClean="0"/>
              <a:t>Wider variety of character animation required if they interact with objects</a:t>
            </a:r>
          </a:p>
          <a:p>
            <a:pPr lvl="1"/>
            <a:r>
              <a:rPr lang="en-US" dirty="0" smtClean="0"/>
              <a:t>Environment design</a:t>
            </a:r>
          </a:p>
          <a:p>
            <a:pPr lvl="1"/>
            <a:r>
              <a:rPr lang="en-US" dirty="0" smtClean="0"/>
              <a:t>Puzzle design</a:t>
            </a:r>
          </a:p>
          <a:p>
            <a:pPr lvl="1"/>
            <a:r>
              <a:rPr lang="en-US" dirty="0" smtClean="0"/>
              <a:t>Player and camera controls</a:t>
            </a:r>
          </a:p>
          <a:p>
            <a:pPr lvl="1"/>
            <a:r>
              <a:rPr lang="en-US" dirty="0" smtClean="0"/>
              <a:t>Player and object physics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9183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</a:t>
            </a:r>
            <a:r>
              <a:rPr lang="en-US" dirty="0" smtClean="0"/>
              <a:t>platformer/puzzler </a:t>
            </a:r>
            <a:r>
              <a:rPr lang="en-US" dirty="0"/>
              <a:t>links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3643" y="1832356"/>
            <a:ext cx="2008730" cy="4351338"/>
          </a:xfr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426076" y="1832356"/>
            <a:ext cx="2066925" cy="2209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001" y="3158543"/>
            <a:ext cx="3367825" cy="33678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9762" y="1971070"/>
            <a:ext cx="2871385" cy="287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723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808</Words>
  <Application>Microsoft Office PowerPoint</Application>
  <PresentationFormat>Widescreen</PresentationFormat>
  <Paragraphs>185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Au’15 select topics</vt:lpstr>
      <vt:lpstr>List o’ stuff</vt:lpstr>
      <vt:lpstr>Game genres</vt:lpstr>
      <vt:lpstr>Party mini-games</vt:lpstr>
      <vt:lpstr>Party mini-games links</vt:lpstr>
      <vt:lpstr>Arena first person shooter</vt:lpstr>
      <vt:lpstr>Arena first person shooter links</vt:lpstr>
      <vt:lpstr>3D platformer/puzzler</vt:lpstr>
      <vt:lpstr>3D platformer/puzzler links</vt:lpstr>
      <vt:lpstr>3D platformer/puzzler links</vt:lpstr>
      <vt:lpstr> Horror</vt:lpstr>
      <vt:lpstr>Horror links</vt:lpstr>
      <vt:lpstr>Additional miscellaneous links</vt:lpstr>
      <vt:lpstr>Game technology topics</vt:lpstr>
      <vt:lpstr>Aside on character animation</vt:lpstr>
      <vt:lpstr>AI technology topics</vt:lpstr>
      <vt:lpstr>Physics</vt:lpstr>
      <vt:lpstr>Automated game evaluation</vt:lpstr>
      <vt:lpstr>Procedural content</vt:lpstr>
      <vt:lpstr>Sound</vt:lpstr>
      <vt:lpstr>Illumination</vt:lpstr>
      <vt:lpstr>Networking</vt:lpstr>
      <vt:lpstr>Shaders</vt:lpstr>
    </vt:vector>
  </TitlesOfParts>
  <Company>The Ohio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Au’15 select topics</dc:title>
  <dc:creator>boggus, matthew joseph</dc:creator>
  <cp:lastModifiedBy>boggus, matthew joseph</cp:lastModifiedBy>
  <cp:revision>33</cp:revision>
  <dcterms:created xsi:type="dcterms:W3CDTF">2015-08-28T17:16:02Z</dcterms:created>
  <dcterms:modified xsi:type="dcterms:W3CDTF">2015-09-01T18:16:23Z</dcterms:modified>
</cp:coreProperties>
</file>